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28"/>
  </p:notesMasterIdLst>
  <p:sldIdLst>
    <p:sldId id="267" r:id="rId4"/>
    <p:sldId id="268" r:id="rId5"/>
    <p:sldId id="269" r:id="rId6"/>
    <p:sldId id="270" r:id="rId7"/>
    <p:sldId id="274" r:id="rId8"/>
    <p:sldId id="275" r:id="rId9"/>
    <p:sldId id="284" r:id="rId10"/>
    <p:sldId id="289" r:id="rId11"/>
    <p:sldId id="290" r:id="rId12"/>
    <p:sldId id="291" r:id="rId13"/>
    <p:sldId id="285" r:id="rId14"/>
    <p:sldId id="273" r:id="rId15"/>
    <p:sldId id="286" r:id="rId16"/>
    <p:sldId id="293" r:id="rId17"/>
    <p:sldId id="272" r:id="rId18"/>
    <p:sldId id="276" r:id="rId19"/>
    <p:sldId id="277" r:id="rId20"/>
    <p:sldId id="278" r:id="rId21"/>
    <p:sldId id="279" r:id="rId22"/>
    <p:sldId id="292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7" autoAdjust="0"/>
    <p:restoredTop sz="84705" autoAdjust="0"/>
  </p:normalViewPr>
  <p:slideViewPr>
    <p:cSldViewPr snapToGrid="0">
      <p:cViewPr varScale="1">
        <p:scale>
          <a:sx n="124" d="100"/>
          <a:sy n="124" d="100"/>
        </p:scale>
        <p:origin x="132" y="88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17.09.2022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Herzlich Willkommen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Marcel Rühle</a:t>
            </a:r>
          </a:p>
          <a:p>
            <a:pPr marL="171450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Fabi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Stellen Praktikum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Betreuer: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Yves</a:t>
            </a:r>
            <a:r>
              <a:rPr lang="de-DE" dirty="0"/>
              <a:t> </a:t>
            </a:r>
            <a:r>
              <a:rPr lang="de-DE" b="1" i="0" dirty="0">
                <a:solidFill>
                  <a:srgbClr val="242424"/>
                </a:solidFill>
                <a:effectLst/>
                <a:latin typeface="-apple-system"/>
              </a:rPr>
              <a:t>Kirschner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Vorwort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89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53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0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95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3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17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84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so </a:t>
            </a:r>
            <a:r>
              <a:rPr lang="en-US" dirty="0" err="1"/>
              <a:t>wichtig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kennts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neues</a:t>
            </a:r>
            <a:r>
              <a:rPr lang="en-US" dirty="0"/>
              <a:t> project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- 2 </a:t>
            </a:r>
            <a:r>
              <a:rPr lang="en-US" dirty="0" err="1">
                <a:ea typeface="Calibri"/>
                <a:cs typeface="Calibri"/>
              </a:rPr>
              <a:t>möglichkeiten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Grüne</a:t>
            </a:r>
            <a:r>
              <a:rPr lang="en-US" dirty="0">
                <a:ea typeface="Calibri"/>
                <a:cs typeface="Calibri"/>
              </a:rPr>
              <a:t> Wiese</a:t>
            </a:r>
          </a:p>
          <a:p>
            <a:r>
              <a:rPr lang="en-US" dirty="0"/>
              <a:t>- Forward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Reverse Engineering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legacy system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mitarbeiter</a:t>
            </a:r>
            <a:r>
              <a:rPr lang="en-US" dirty="0"/>
              <a:t> </a:t>
            </a:r>
            <a:r>
              <a:rPr lang="en-US" dirty="0" err="1"/>
              <a:t>gegangen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keine</a:t>
            </a:r>
            <a:r>
              <a:rPr lang="en-US" dirty="0"/>
              <a:t> / </a:t>
            </a:r>
            <a:r>
              <a:rPr lang="en-US" dirty="0" err="1"/>
              <a:t>wenig</a:t>
            </a:r>
            <a:r>
              <a:rPr lang="en-US" dirty="0"/>
              <a:t> </a:t>
            </a:r>
            <a:r>
              <a:rPr lang="en-US" dirty="0" err="1"/>
              <a:t>dokumentation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dirty="0"/>
              <a:t>- Nur Code</a:t>
            </a:r>
          </a:p>
          <a:p>
            <a:pPr marL="0" indent="0">
              <a:buFontTx/>
              <a:buNone/>
            </a:pP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 err="1">
                <a:ea typeface="Calibri"/>
                <a:cs typeface="Calibri"/>
              </a:rPr>
              <a:t>Alles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ableiten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beispielsweise</a:t>
            </a:r>
            <a:r>
              <a:rPr lang="en-US" dirty="0"/>
              <a:t> </a:t>
            </a:r>
            <a:r>
              <a:rPr lang="en-US" dirty="0" err="1"/>
              <a:t>neues</a:t>
            </a:r>
            <a:r>
              <a:rPr lang="en-US" dirty="0"/>
              <a:t> feature </a:t>
            </a:r>
            <a:r>
              <a:rPr lang="en-US" dirty="0" err="1"/>
              <a:t>oder</a:t>
            </a:r>
            <a:r>
              <a:rPr lang="en-US" dirty="0"/>
              <a:t> bug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03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Fängt</a:t>
            </a:r>
            <a:r>
              <a:rPr lang="en-US" dirty="0"/>
              <a:t> an Code </a:t>
            </a:r>
            <a:r>
              <a:rPr lang="en-US" dirty="0" err="1"/>
              <a:t>durchzugehen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überhaupt</a:t>
            </a:r>
            <a:r>
              <a:rPr lang="en-US" dirty="0"/>
              <a:t> </a:t>
            </a:r>
            <a:r>
              <a:rPr lang="en-US" dirty="0" err="1"/>
              <a:t>irgendwas</a:t>
            </a:r>
            <a:r>
              <a:rPr lang="en-US" dirty="0"/>
              <a:t> verstehen</a:t>
            </a:r>
          </a:p>
          <a:p>
            <a:r>
              <a:rPr lang="en-US" dirty="0"/>
              <a:t>- </a:t>
            </a:r>
            <a:r>
              <a:rPr lang="en-US" dirty="0" err="1"/>
              <a:t>Hilfsmittel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grobes</a:t>
            </a:r>
            <a:r>
              <a:rPr lang="en-US" dirty="0"/>
              <a:t> </a:t>
            </a:r>
            <a:r>
              <a:rPr lang="en-US" dirty="0" err="1"/>
              <a:t>Ablauf</a:t>
            </a:r>
            <a:r>
              <a:rPr lang="en-US" dirty="0"/>
              <a:t> diagram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</a:t>
            </a:r>
            <a:r>
              <a:rPr lang="en-US" dirty="0" err="1"/>
              <a:t>Nicht</a:t>
            </a:r>
            <a:r>
              <a:rPr lang="en-US" dirty="0"/>
              <a:t> so gut</a:t>
            </a:r>
          </a:p>
          <a:p>
            <a:r>
              <a:rPr lang="en-US" dirty="0"/>
              <a:t>- </a:t>
            </a:r>
            <a:r>
              <a:rPr lang="en-US" dirty="0" err="1"/>
              <a:t>Fehleranfällig</a:t>
            </a:r>
            <a:r>
              <a:rPr lang="en-US" dirty="0"/>
              <a:t> (</a:t>
            </a:r>
            <a:r>
              <a:rPr lang="en-US" dirty="0" err="1"/>
              <a:t>falsch</a:t>
            </a:r>
            <a:r>
              <a:rPr lang="en-US" dirty="0"/>
              <a:t> </a:t>
            </a:r>
            <a:r>
              <a:rPr lang="en-US" dirty="0" err="1"/>
              <a:t>verstanden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besser</a:t>
            </a:r>
            <a:endParaRPr lang="en-US" dirty="0"/>
          </a:p>
          <a:p>
            <a:r>
              <a:rPr lang="en-US" dirty="0"/>
              <a:t>- UML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Aktivitätsdiagram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deshalb</a:t>
            </a:r>
            <a:r>
              <a:rPr lang="en-US" dirty="0"/>
              <a:t> </a:t>
            </a:r>
            <a:r>
              <a:rPr lang="en-US" dirty="0" err="1"/>
              <a:t>Automatisiertes</a:t>
            </a:r>
            <a:r>
              <a:rPr lang="en-US" dirty="0"/>
              <a:t> </a:t>
            </a:r>
            <a:r>
              <a:rPr lang="en-US" dirty="0" err="1"/>
              <a:t>ReverseEngineering</a:t>
            </a:r>
            <a:r>
              <a:rPr lang="en-US" dirty="0"/>
              <a:t> </a:t>
            </a:r>
            <a:r>
              <a:rPr lang="en-US" dirty="0" err="1"/>
              <a:t>weiterentwickelt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unsere</a:t>
            </a:r>
            <a:r>
              <a:rPr lang="en-US"/>
              <a:t> Aufgabe</a:t>
            </a:r>
            <a:br>
              <a:rPr lang="en-US">
                <a:cs typeface="+mn-lt"/>
              </a:rPr>
            </a:br>
            <a:r>
              <a:rPr lang="en-US"/>
              <a:t>- </a:t>
            </a:r>
            <a:r>
              <a:rPr lang="en-US" err="1"/>
              <a:t>umwandeln</a:t>
            </a:r>
            <a:r>
              <a:rPr lang="en-US"/>
              <a:t> In JDT</a:t>
            </a:r>
          </a:p>
          <a:p>
            <a:r>
              <a:rPr lang="en-US"/>
              <a:t>- </a:t>
            </a:r>
            <a:r>
              <a:rPr lang="en-US" err="1"/>
              <a:t>Vergleich</a:t>
            </a:r>
            <a:endParaRPr lang="en-US"/>
          </a:p>
          <a:p>
            <a:r>
              <a:rPr lang="en-US"/>
              <a:t>- welches Element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welcher</a:t>
            </a:r>
            <a:r>
              <a:rPr lang="en-US"/>
              <a:t> </a:t>
            </a:r>
            <a:r>
              <a:rPr lang="en-US" err="1"/>
              <a:t>Abbildung</a:t>
            </a:r>
            <a:r>
              <a:rPr lang="en-US"/>
              <a:t> </a:t>
            </a:r>
            <a:r>
              <a:rPr lang="en-US" err="1"/>
              <a:t>davor</a:t>
            </a:r>
            <a:endParaRPr lang="en-US"/>
          </a:p>
          <a:p>
            <a:r>
              <a:rPr lang="en-US"/>
              <a:t>- welches Element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welcher</a:t>
            </a:r>
            <a:r>
              <a:rPr lang="en-US"/>
              <a:t> </a:t>
            </a:r>
            <a:r>
              <a:rPr lang="en-US" err="1"/>
              <a:t>Abbildung</a:t>
            </a:r>
            <a:r>
              <a:rPr lang="en-US"/>
              <a:t> </a:t>
            </a:r>
            <a:r>
              <a:rPr lang="en-US" err="1"/>
              <a:t>danach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kann</a:t>
            </a:r>
            <a:r>
              <a:rPr lang="en-US"/>
              <a:t> man </a:t>
            </a:r>
            <a:r>
              <a:rPr lang="en-US" err="1"/>
              <a:t>sehen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vieles</a:t>
            </a:r>
            <a:r>
              <a:rPr lang="en-US"/>
              <a:t> </a:t>
            </a:r>
            <a:r>
              <a:rPr lang="en-US" err="1"/>
              <a:t>übernommen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schwierig</a:t>
            </a:r>
            <a:r>
              <a:rPr lang="en-US"/>
              <a:t>: Internal / External, alt -&gt; </a:t>
            </a:r>
            <a:r>
              <a:rPr lang="en-US" err="1"/>
              <a:t>eigene</a:t>
            </a:r>
            <a:r>
              <a:rPr lang="en-US"/>
              <a:t> Library, </a:t>
            </a:r>
            <a:r>
              <a:rPr lang="en-US" err="1"/>
              <a:t>wir</a:t>
            </a:r>
            <a:r>
              <a:rPr lang="en-US"/>
              <a:t> -&gt; HashMap, </a:t>
            </a:r>
            <a:r>
              <a:rPr lang="en-US" err="1"/>
              <a:t>voller</a:t>
            </a:r>
            <a:r>
              <a:rPr lang="en-US"/>
              <a:t> </a:t>
            </a:r>
            <a:r>
              <a:rPr lang="en-US" err="1"/>
              <a:t>Packetname</a:t>
            </a:r>
            <a:r>
              <a:rPr lang="en-US"/>
              <a:t> + Klasse + </a:t>
            </a:r>
            <a:r>
              <a:rPr lang="en-US" err="1"/>
              <a:t>methode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zusätzlich</a:t>
            </a:r>
            <a:r>
              <a:rPr lang="en-US"/>
              <a:t> </a:t>
            </a:r>
            <a:r>
              <a:rPr lang="en-US" err="1"/>
              <a:t>variablen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328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Grundlegende</a:t>
            </a:r>
            <a:r>
              <a:rPr lang="en-US"/>
              <a:t> </a:t>
            </a:r>
            <a:r>
              <a:rPr lang="en-US" err="1"/>
              <a:t>Aufgaben</a:t>
            </a:r>
            <a:r>
              <a:rPr lang="en-US"/>
              <a:t> </a:t>
            </a:r>
            <a:r>
              <a:rPr lang="en-US" err="1"/>
              <a:t>erledigt</a:t>
            </a:r>
            <a:endParaRPr lang="en-US" err="1">
              <a:cs typeface="Calibri"/>
            </a:endParaRPr>
          </a:p>
          <a:p>
            <a:r>
              <a:rPr lang="en-US"/>
              <a:t>- Extra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Grundlegende</a:t>
            </a:r>
            <a:r>
              <a:rPr lang="en-US"/>
              <a:t> </a:t>
            </a:r>
            <a:r>
              <a:rPr lang="en-US" err="1"/>
              <a:t>Aufgaben</a:t>
            </a:r>
            <a:r>
              <a:rPr lang="en-US"/>
              <a:t> </a:t>
            </a:r>
            <a:r>
              <a:rPr lang="en-US" err="1"/>
              <a:t>erledigt</a:t>
            </a:r>
            <a:endParaRPr lang="en-US" err="1">
              <a:cs typeface="Calibri"/>
            </a:endParaRPr>
          </a:p>
          <a:p>
            <a:r>
              <a:rPr lang="en-US"/>
              <a:t>- Extra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4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Fluent API</a:t>
            </a:r>
          </a:p>
          <a:p>
            <a:r>
              <a:rPr lang="en-US"/>
              <a:t>- </a:t>
            </a:r>
            <a:r>
              <a:rPr lang="en-US" err="1"/>
              <a:t>unten</a:t>
            </a:r>
            <a:r>
              <a:rPr lang="en-US"/>
              <a:t> </a:t>
            </a:r>
            <a:r>
              <a:rPr lang="en-US" err="1"/>
              <a:t>sehen</a:t>
            </a:r>
            <a:r>
              <a:rPr lang="en-US"/>
              <a:t> </a:t>
            </a:r>
            <a:r>
              <a:rPr lang="en-US" err="1"/>
              <a:t>kann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viele</a:t>
            </a:r>
            <a:r>
              <a:rPr lang="en-US"/>
              <a:t> factories für PCM </a:t>
            </a:r>
            <a:r>
              <a:rPr lang="en-US" err="1"/>
              <a:t>elemente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Ausschnitt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VariableUsage</a:t>
            </a:r>
            <a:r>
              <a:rPr lang="en-US"/>
              <a:t> </a:t>
            </a:r>
            <a:r>
              <a:rPr lang="en-US" err="1"/>
              <a:t>setzen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erstellen</a:t>
            </a:r>
            <a:endParaRPr lang="en-US" err="1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aber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referenzieren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komplexer</a:t>
            </a:r>
            <a:endParaRPr lang="en-US" err="1"/>
          </a:p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64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einzeiler</a:t>
            </a:r>
            <a:endParaRPr lang="en-US" err="1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referenzen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automatisch</a:t>
            </a:r>
            <a:endParaRPr lang="en-US" err="1"/>
          </a:p>
          <a:p>
            <a:r>
              <a:rPr lang="en-US">
                <a:cs typeface="Calibri"/>
              </a:rPr>
              <a:t>- auf </a:t>
            </a:r>
            <a:r>
              <a:rPr lang="en-US" err="1">
                <a:cs typeface="Calibri"/>
              </a:rPr>
              <a:t>wichtige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konzentrieren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Lesbarkeit</a:t>
            </a:r>
            <a:endParaRPr lang="en-US" err="1"/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natürlich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reduktion</a:t>
            </a:r>
            <a:endParaRPr lang="en-US" err="1"/>
          </a:p>
          <a:p>
            <a:r>
              <a:rPr lang="en-US"/>
              <a:t>- flow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Einheitliche</a:t>
            </a:r>
            <a:r>
              <a:rPr lang="en-US"/>
              <a:t> </a:t>
            </a:r>
            <a:r>
              <a:rPr lang="en-US" err="1"/>
              <a:t>Schnittstelle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veränderung</a:t>
            </a:r>
            <a:r>
              <a:rPr lang="en-US"/>
              <a:t> PCM Meta </a:t>
            </a:r>
            <a:r>
              <a:rPr lang="en-US" err="1"/>
              <a:t>modell</a:t>
            </a:r>
            <a:r>
              <a:rPr lang="en-US"/>
              <a:t> / </a:t>
            </a:r>
            <a:r>
              <a:rPr lang="en-US" err="1"/>
              <a:t>erweiterung</a:t>
            </a:r>
            <a:endParaRPr lang="en-US" err="1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ganzen</a:t>
            </a:r>
            <a:r>
              <a:rPr lang="en-US"/>
              <a:t> code </a:t>
            </a:r>
            <a:r>
              <a:rPr lang="en-US" err="1"/>
              <a:t>gehen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1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Ganze</a:t>
            </a:r>
          </a:p>
          <a:p>
            <a:r>
              <a:rPr lang="en-US"/>
              <a:t>-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glück</a:t>
            </a:r>
            <a:r>
              <a:rPr lang="en-US"/>
              <a:t> </a:t>
            </a:r>
            <a:r>
              <a:rPr lang="en-US" err="1"/>
              <a:t>implementiert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einbinden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ersten</a:t>
            </a:r>
            <a:r>
              <a:rPr lang="en-US"/>
              <a:t> Seff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verwendet</a:t>
            </a:r>
            <a:r>
              <a:rPr lang="en-US"/>
              <a:t> </a:t>
            </a:r>
            <a:r>
              <a:rPr lang="en-US" err="1"/>
              <a:t>haben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bugs </a:t>
            </a:r>
            <a:r>
              <a:rPr lang="en-US" err="1"/>
              <a:t>gefunden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- Pull request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gefixt</a:t>
            </a:r>
            <a:endParaRPr lang="en-US" err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0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F8A9B66-E113-4A3B-A572-5399E15C2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56DFC9-1186-4A70-85D7-E63D9BC6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0BD2A85-84ED-493A-9CFF-7E76ED8B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ADAFE-D756-48B8-A9E5-D97454ADB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0F745B3-F1E6-4AE1-B93E-60CDE28DFEC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C9FCBF7-DAAC-4724-98C3-50D630585C4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5F21D71-D226-4AEF-AF4E-0560E221B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92D1CD-EA0D-4E4B-A372-0DDAFC90A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3B026A-7ECD-4B51-84F6-E14071F2F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07AF1B-E0F5-4276-A827-36A4CCCFB2D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5828B79-C5E0-4D5E-B4F4-B064EF5F3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BD8AB53-4E0C-415F-9B00-6AEB4B12239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0017CA-8739-48BC-8063-C8F30294C4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40DADC-D30B-4F09-B681-79076DC3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1E84587-CB85-43CB-A9AF-0DD757FE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F1D05D3-C859-42F5-A625-550C7D56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939E32-9022-4311-B9DD-FCB4C3535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813EBBC-7C17-4EB8-A9EF-83432F8DC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EE0C58-0828-4DE2-9F6D-C16BE18E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7FB09A-D6C3-4802-9ED5-9108F887B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BDB17B-7481-4DFD-A597-FCFAA04E3B6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F2645C-EDC4-490B-AA1B-B88FD7D67C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AF4299-5847-43D4-8CBE-3F5993611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B4FD1A-555F-4A24-955E-36FA5E42C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D77ABC9-0A60-4B30-A8EA-95F966B42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4B4C36-852C-44F8-9132-AD1A8919B00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9BD5EEB-78A4-4E72-86D0-3FAA872C4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1E2D46E-2764-4578-AFF4-750D7B43B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7EB6A8-BC46-4DFE-A597-C6BF8B82C0A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8EBF0A8-3C70-4C6F-B070-C6DBBC138A9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2FA97D-F83E-40BA-B932-369566BC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5006DBB-86F3-4202-B44C-429EEB12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23A2508-4622-487A-BCFD-828A5175F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16D4F23-4A4B-429F-90C5-5B389DCC7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0044ED9-9CA6-4DB4-A046-ABA813ED8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556C80-BD7A-4F79-88E2-8DF0FF179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03970D9-6F30-49E0-A55A-01949C46F78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92CF05-D4E2-4F0D-8659-DB3467742F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902D815-43B1-436C-B5F1-9A2E7DC24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7B9A57-9FE1-48B6-82DE-A8DFDDB3C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BFB81-C48E-4A3A-9F3F-F5A8B7C63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70C91E9-D1DF-4D8F-A8B5-4196BEDAD91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66EE59F-EF27-4FA8-B2DB-AFA5225C7C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C728EB-4AC6-4B2E-A7DC-1CADF32EE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148FBA-DC84-4E4C-BB3B-0D1034D7D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Marcel Rühle, Fabian Wenzel – </a:t>
            </a:r>
          </a:p>
          <a:p>
            <a:r>
              <a:rPr lang="de-DE" sz="1200" dirty="0"/>
              <a:t>Abbildung von Java-Methoden und -Aufrufen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KASTEL – Institute of Information Security and Dependability</a:t>
            </a:r>
            <a:br>
              <a:rPr lang="en-US" altLang="de-DE" sz="1200" dirty="0"/>
            </a:br>
            <a:r>
              <a:rPr lang="en-US" altLang="de-DE" sz="1200" dirty="0" err="1"/>
              <a:t>MCSE</a:t>
            </a:r>
            <a:r>
              <a:rPr lang="en-US" altLang="de-DE" sz="1200" dirty="0"/>
              <a:t> – Modelling for Continuous Software Engineering group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28B0729-55A0-4A65-BD3D-872BE21D6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9EC0821-AF22-4434-8C7D-AF2567FD9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 dirty="0"/>
              <a:t>19.09.2022</a:t>
            </a:r>
          </a:p>
        </p:txBody>
      </p: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sz="2800"/>
              <a:t>Abbildung von Java-Methoden und -Aufrufen</a:t>
            </a:r>
            <a:br>
              <a:rPr lang="de-DE" sz="2800"/>
            </a:br>
            <a:r>
              <a:rPr lang="de-DE" sz="2800"/>
              <a:t>in einer Art Aktivitätsdiagramm</a:t>
            </a:r>
            <a:endParaRPr lang="de-DE" sz="2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>
              <a:defRPr/>
            </a:pPr>
            <a:r>
              <a:rPr lang="de-DE" sz="1600" dirty="0"/>
              <a:t>Fabian Wenzel, Marcel Rühle | 19.09.2022</a:t>
            </a:r>
            <a:br>
              <a:rPr lang="de-DE" sz="1600" dirty="0"/>
            </a:br>
            <a:r>
              <a:rPr lang="de-DE" sz="1600" dirty="0"/>
              <a:t>Praktikum Werkzeuge für Agile Modellierung SS22</a:t>
            </a: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5A2C2C-0924-4704-8A86-AC6997D14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>
              <a:defRPr/>
            </a:pPr>
            <a:r>
              <a:rPr lang="de-DE" dirty="0" err="1"/>
              <a:t>Eclipse</a:t>
            </a:r>
            <a:r>
              <a:rPr lang="de-DE" dirty="0"/>
              <a:t> Java Development Tools (JDT)</a:t>
            </a:r>
          </a:p>
          <a:p>
            <a:pPr marL="271145" indent="-271145">
              <a:defRPr/>
            </a:pPr>
            <a:r>
              <a:rPr lang="de-DE" dirty="0"/>
              <a:t>Bereitstellung eines erweiterbaren Besucher-Musters</a:t>
            </a:r>
          </a:p>
          <a:p>
            <a:pPr marL="271145" indent="-271145">
              <a:defRPr/>
            </a:pPr>
            <a:r>
              <a:rPr lang="de-DE" dirty="0"/>
              <a:t>Zugriff auf eine ausführliche Dokumentation</a:t>
            </a:r>
          </a:p>
          <a:p>
            <a:pPr marL="271145" indent="-271145">
              <a:defRPr/>
            </a:pPr>
            <a:r>
              <a:rPr lang="de-DE" dirty="0"/>
              <a:t>Anreichung des Quelltext-Modells mit zusätzlichen Informationen</a:t>
            </a:r>
          </a:p>
          <a:p>
            <a:pPr marL="271145" indent="-271145">
              <a:defRPr/>
            </a:pPr>
            <a:r>
              <a:rPr lang="de-DE" dirty="0"/>
              <a:t>Neues Besucher-Muster basiert direkt auf der JDT-Bibliothek</a:t>
            </a:r>
          </a:p>
          <a:p>
            <a:pPr marL="0" indent="0">
              <a:buNone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967053-9912-4551-B768-A17D2457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726D25-0699-45FA-8A34-0A64D81D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JDT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9CD9D-E007-4C57-BF72-77E0730C95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176DEE6-2607-4AC0-9EC4-079111D8655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697B454-B177-4282-B65F-49F3ACBA7C3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2DF9C81E-5E22-44F9-87ED-ED92AD27BF2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A85A4047-B276-47F8-A070-3D4E939A6132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4707A17-8900-4BB6-A2E7-3AF35CC7387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16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62B229A-52B0-4D13-A5C0-4CB6BB3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8891059-FD3F-4A15-B785-A891A18F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Schnittstellen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769660-9ECC-43E7-84EB-F5790B0CFE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7191CC-D113-4AF9-BFD0-C4287C79A823}"/>
              </a:ext>
            </a:extLst>
          </p:cNvPr>
          <p:cNvSpPr/>
          <p:nvPr/>
        </p:nvSpPr>
        <p:spPr>
          <a:xfrm>
            <a:off x="232887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MoDisco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939DEC-559D-4625-99D9-E13E754EADFD}"/>
              </a:ext>
            </a:extLst>
          </p:cNvPr>
          <p:cNvSpPr/>
          <p:nvPr/>
        </p:nvSpPr>
        <p:spPr>
          <a:xfrm>
            <a:off x="4224928" y="1456569"/>
            <a:ext cx="29909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IBlackboardInteractingJob</a:t>
            </a:r>
            <a:r>
              <a:rPr lang="en-US" sz="1800" dirty="0">
                <a:solidFill>
                  <a:schemeClr val="tx1"/>
                </a:solidFill>
              </a:rPr>
              <a:t> &lt;Blackboard&lt;Object&gt;&gt;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8F8F47-653E-4225-8427-C6D003EA229F}"/>
              </a:ext>
            </a:extLst>
          </p:cNvPr>
          <p:cNvSpPr/>
          <p:nvPr/>
        </p:nvSpPr>
        <p:spPr>
          <a:xfrm>
            <a:off x="7130687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Ast2SeffJob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(JDT)</a:t>
            </a: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BFC1E9D-D806-4B02-AC61-B6DD87A2B406}"/>
              </a:ext>
            </a:extLst>
          </p:cNvPr>
          <p:cNvSpPr/>
          <p:nvPr/>
        </p:nvSpPr>
        <p:spPr>
          <a:xfrm>
            <a:off x="4729782" y="304632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GAST2SEFFJob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>(</a:t>
            </a:r>
            <a:r>
              <a:rPr lang="de-DE" sz="1800" dirty="0" err="1">
                <a:solidFill>
                  <a:schemeClr val="tx1"/>
                </a:solidFill>
              </a:rPr>
              <a:t>JaMoPP</a:t>
            </a:r>
            <a:r>
              <a:rPr lang="de-DE" sz="1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EB0DAA0-983B-426E-BE03-CE40C47AFB19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3319477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D0B626-D380-4D3A-9541-9CB0EE47C59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720382" y="2370969"/>
            <a:ext cx="0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BB1B2B-62B3-4507-BC23-DF1D780BA16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5720382" y="2370969"/>
            <a:ext cx="2400905" cy="6753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FFBA273F-3BCC-40F5-8F0E-701835D8435D}"/>
              </a:ext>
            </a:extLst>
          </p:cNvPr>
          <p:cNvSpPr/>
          <p:nvPr/>
        </p:nvSpPr>
        <p:spPr>
          <a:xfrm>
            <a:off x="7130687" y="471641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AFB0C-4489-42DB-89FE-9A8F0FD24D19}"/>
              </a:ext>
            </a:extLst>
          </p:cNvPr>
          <p:cNvSpPr/>
          <p:nvPr/>
        </p:nvSpPr>
        <p:spPr>
          <a:xfrm>
            <a:off x="4729782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D6CA22-9495-440C-B05B-82042C3CE776}"/>
              </a:ext>
            </a:extLst>
          </p:cNvPr>
          <p:cNvSpPr/>
          <p:nvPr/>
        </p:nvSpPr>
        <p:spPr>
          <a:xfrm>
            <a:off x="2328877" y="4711876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Besucher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D286152-5449-44CB-A23F-EE992CDC5468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3319477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AC13277-0BF7-4F24-AD63-FC35E215FEA8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5720382" y="3960726"/>
            <a:ext cx="0" cy="7511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F0AC508-E77A-4289-A63C-E1CD1F7FB85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121287" y="3960726"/>
            <a:ext cx="0" cy="7556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feil: Fünfeck 36">
            <a:extLst>
              <a:ext uri="{FF2B5EF4-FFF2-40B4-BE49-F238E27FC236}">
                <a16:creationId xmlns:a16="http://schemas.microsoft.com/office/drawing/2014/main" id="{CB251656-F964-45F1-B39A-6CE1AA6274A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6F3A9D5E-0035-42A4-AC5C-6322621AF80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39" name="Pfeil: Chevron 38">
            <a:extLst>
              <a:ext uri="{FF2B5EF4-FFF2-40B4-BE49-F238E27FC236}">
                <a16:creationId xmlns:a16="http://schemas.microsoft.com/office/drawing/2014/main" id="{AA2F74B8-7804-497E-99B0-08CD16A8B1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284C4182-1492-4DD9-B0EB-7BE6973B670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6C7DA1-109B-4F03-9FB8-41AB10E994A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7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Vergleich und Abbildung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8" name="Pfeil: Fünfeck 7">
            <a:extLst>
              <a:ext uri="{FF2B5EF4-FFF2-40B4-BE49-F238E27FC236}">
                <a16:creationId xmlns:a16="http://schemas.microsoft.com/office/drawing/2014/main" id="{53E7149E-A9F2-9260-4558-64EF139D8BD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EE109BC-7A4F-8875-FCDB-5E187624418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5659BF1F-4AB9-A7B4-B322-3004F10868F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32EA832E-DC8A-6F04-1E00-C11BECCFA20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506F82D-C715-4BDD-B549-89CC965A564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28269FDE-3558-4149-167D-0F37B1E1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862707"/>
              </p:ext>
            </p:extLst>
          </p:nvPr>
        </p:nvGraphicFramePr>
        <p:xfrm>
          <a:off x="533400" y="1582738"/>
          <a:ext cx="1112519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409">
                  <a:extLst>
                    <a:ext uri="{9D8B030D-6E8A-4147-A177-3AD203B41FA5}">
                      <a16:colId xmlns:a16="http://schemas.microsoft.com/office/drawing/2014/main" val="3217266878"/>
                    </a:ext>
                  </a:extLst>
                </a:gridCol>
                <a:gridCol w="2518809">
                  <a:extLst>
                    <a:ext uri="{9D8B030D-6E8A-4147-A177-3AD203B41FA5}">
                      <a16:colId xmlns:a16="http://schemas.microsoft.com/office/drawing/2014/main" val="34770461"/>
                    </a:ext>
                  </a:extLst>
                </a:gridCol>
                <a:gridCol w="3109414">
                  <a:extLst>
                    <a:ext uri="{9D8B030D-6E8A-4147-A177-3AD203B41FA5}">
                      <a16:colId xmlns:a16="http://schemas.microsoft.com/office/drawing/2014/main" val="3484588602"/>
                    </a:ext>
                  </a:extLst>
                </a:gridCol>
                <a:gridCol w="3381566">
                  <a:extLst>
                    <a:ext uri="{9D8B030D-6E8A-4147-A177-3AD203B41FA5}">
                      <a16:colId xmlns:a16="http://schemas.microsoft.com/office/drawing/2014/main" val="3685005926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SEFF-Element​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1" i="0" dirty="0" err="1">
                          <a:solidFill>
                            <a:srgbClr val="FFFFFF"/>
                          </a:solidFill>
                          <a:effectLst/>
                        </a:rPr>
                        <a:t>MoDisco</a:t>
                      </a:r>
                      <a:r>
                        <a:rPr lang="de-DE" b="1" i="0" dirty="0">
                          <a:solidFill>
                            <a:srgbClr val="FFFFFF"/>
                          </a:solidFill>
                          <a:effectLst/>
                        </a:rPr>
                        <a:t>-Version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JaMoPP</a:t>
                      </a:r>
                      <a:r>
                        <a:rPr lang="de-DE" sz="1800" dirty="0">
                          <a:effectLst/>
                        </a:rPr>
                        <a:t>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JDT-Version</a:t>
                      </a:r>
                      <a:endParaRPr lang="de-DE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8688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LoopAction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ForStatement,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EnhancedForStatement,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WhileStatement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ForStatement,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EnhancedForStatement, WhileStatement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784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BranchAction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Switch,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TryBlock</a:t>
                      </a:r>
                      <a:r>
                        <a:rPr lang="de-DE" sz="1800" u="none" strike="noStrike" dirty="0">
                          <a:effectLst/>
                        </a:rPr>
                        <a:t>,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IfStatement</a:t>
                      </a:r>
                      <a:r>
                        <a:rPr lang="de-DE" sz="1800" dirty="0">
                          <a:effectLst/>
                        </a:rPr>
                        <a:t>,​</a:t>
                      </a:r>
                      <a:endParaRPr lang="de-DE" dirty="0">
                        <a:effectLst/>
                      </a:endParaRPr>
                    </a:p>
                    <a:p>
                      <a:pPr algn="l" fontAlgn="base"/>
                      <a:r>
                        <a:rPr lang="de-DE" sz="1800" dirty="0" err="1">
                          <a:effectLst/>
                        </a:rPr>
                        <a:t>ElseStatement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SwitchStatement,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TryStatement,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IfStatement,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>
                        <a:effectLst/>
                      </a:endParaRPr>
                    </a:p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ElseStatement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2489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AcquireAction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SynchronizedBlock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SynchronizedStatement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2059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InternalCallAction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79433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ExternalCallAction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CallStatement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ExpressionStatement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4583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InternalAction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>
                          <a:effectLst/>
                        </a:rPr>
                        <a:t>ThisStatement</a:t>
                      </a:r>
                      <a:r>
                        <a:rPr lang="de-DE" sz="1800">
                          <a:effectLst/>
                        </a:rPr>
                        <a:t>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23185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SetVariableAction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ReturnStatement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7261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WithInputVariable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dirty="0">
                          <a:effectLst/>
                        </a:rPr>
                        <a:t>-​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u="none" strike="noStrike" dirty="0" err="1">
                          <a:effectLst/>
                        </a:rPr>
                        <a:t>ExpressionStatement</a:t>
                      </a:r>
                      <a:r>
                        <a:rPr lang="de-DE" sz="1800" dirty="0">
                          <a:effectLst/>
                        </a:rPr>
                        <a:t>​</a:t>
                      </a:r>
                      <a:endParaRPr lang="de-DE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8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7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0F089C-F789-4BB6-9A6A-53633EF32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5" y="1509906"/>
            <a:ext cx="11257007" cy="141042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de-DE" sz="1300" dirty="0">
              <a:solidFill>
                <a:srgbClr val="0F4A85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dirty="0">
                <a:solidFill>
                  <a:srgbClr val="001080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dirty="0" err="1">
                <a:solidFill>
                  <a:srgbClr val="5E2CBC"/>
                </a:solidFill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KDMHelper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getJavaNodeSourceRegion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)));</a:t>
            </a:r>
            <a:endParaRPr lang="de-DE" sz="1300" b="0" dirty="0">
              <a:solidFill>
                <a:srgbClr val="515151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 panose="020B0604020202020204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Vergleich der Ansätze (</a:t>
            </a:r>
            <a:r>
              <a:rPr lang="de-DE" sz="3150" dirty="0" err="1">
                <a:ea typeface="+mj-lt"/>
                <a:cs typeface="+mj-lt"/>
              </a:rPr>
              <a:t>MoDisco</a:t>
            </a:r>
            <a:r>
              <a:rPr lang="de-DE" sz="3150" dirty="0">
                <a:ea typeface="+mj-lt"/>
                <a:cs typeface="+mj-lt"/>
              </a:rPr>
              <a:t> </a:t>
            </a:r>
            <a:r>
              <a:rPr lang="de-DE" sz="3150" dirty="0">
                <a:cs typeface="Arial"/>
              </a:rPr>
              <a:t>vs. </a:t>
            </a:r>
            <a:r>
              <a:rPr lang="de-DE" sz="3150" dirty="0" err="1">
                <a:cs typeface="Arial"/>
              </a:rPr>
              <a:t>JaMoPP</a:t>
            </a:r>
            <a:r>
              <a:rPr lang="de-DE" sz="3150" dirty="0">
                <a:cs typeface="Arial"/>
              </a:rPr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500584" y="3427852"/>
            <a:ext cx="9421281" cy="23944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C2D54-3E37-3F12-670D-823CBA4D6771}"/>
              </a:ext>
            </a:extLst>
          </p:cNvPr>
          <p:cNvSpPr txBox="1"/>
          <p:nvPr/>
        </p:nvSpPr>
        <p:spPr>
          <a:xfrm>
            <a:off x="2960494" y="2917285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1EEEC8-63B4-4AB1-2368-8B87CF83BAC8}"/>
              </a:ext>
            </a:extLst>
          </p:cNvPr>
          <p:cNvSpPr txBox="1"/>
          <p:nvPr/>
        </p:nvSpPr>
        <p:spPr>
          <a:xfrm>
            <a:off x="2960494" y="1216624"/>
            <a:ext cx="2762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ea typeface="+mj-lt"/>
                <a:cs typeface="+mj-lt"/>
              </a:rPr>
              <a:t>MoDisco</a:t>
            </a:r>
            <a:r>
              <a:rPr lang="de-DE" dirty="0">
                <a:ea typeface="+mj-lt"/>
                <a:cs typeface="+mj-lt"/>
              </a:rPr>
              <a:t>-Version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3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89E199-E4AD-42BD-B22E-88FC5A9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EAF7256-70B1-426D-9815-CDE3A12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Ansätze (</a:t>
            </a:r>
            <a:r>
              <a:rPr lang="de-DE" dirty="0" err="1"/>
              <a:t>JaMoPP</a:t>
            </a:r>
            <a:r>
              <a:rPr lang="de-DE" dirty="0"/>
              <a:t> vs. JDT)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BA774-4F43-4A23-A3B5-E5A01D8055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8A514D62-5496-4202-8CA7-41FBC3984A09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A6F4AF3F-085B-48E4-98A9-546962CC6441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83B6A41-051F-4B4E-A585-86D694BED6E2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A4248D2-BCD7-4C6E-9DB6-67A85BBE319E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18DC85-3A7C-4CB7-B84A-497FB22DCF73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3BCD5231-4FA3-429D-8502-829EB997A76F}"/>
              </a:ext>
            </a:extLst>
          </p:cNvPr>
          <p:cNvSpPr txBox="1">
            <a:spLocks/>
          </p:cNvSpPr>
          <p:nvPr/>
        </p:nvSpPr>
        <p:spPr>
          <a:xfrm>
            <a:off x="403602" y="5142237"/>
            <a:ext cx="11053614" cy="123758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actionSeff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withName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NameUtil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expressionStatement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</a:t>
            </a:r>
          </a:p>
          <a:p>
            <a:pPr marL="0" indent="0">
              <a:buNone/>
            </a:pP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		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followedBy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D17C013-5FE8-57F4-8CC4-FCEBB5D5E1DC}"/>
              </a:ext>
            </a:extLst>
          </p:cNvPr>
          <p:cNvSpPr txBox="1">
            <a:spLocks/>
          </p:cNvSpPr>
          <p:nvPr/>
        </p:nvSpPr>
        <p:spPr>
          <a:xfrm>
            <a:off x="396811" y="2005892"/>
            <a:ext cx="9421281" cy="302481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private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BitSet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300" dirty="0">
              <a:cs typeface="Arial"/>
            </a:endParaRPr>
          </a:p>
          <a:p>
            <a:pPr marL="0" indent="0">
              <a:buNone/>
            </a:pPr>
            <a:r>
              <a:rPr lang="de-DE" sz="1300" dirty="0">
                <a:solidFill>
                  <a:srgbClr val="B5200D"/>
                </a:solidFill>
                <a:latin typeface="Fira Code"/>
                <a:ea typeface="Fira Code"/>
                <a:cs typeface="Fira Code"/>
              </a:rPr>
              <a:t>    </a:t>
            </a:r>
            <a:r>
              <a:rPr lang="de-DE" sz="13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if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shouldSkip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&amp;&amp;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!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isLastTypeInternalAction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()) {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</a:t>
            </a:r>
            <a:r>
              <a:rPr lang="de-DE" sz="13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    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final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SeffFactory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eINSTANCE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createAbstracActionClassMethodLink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setEntityName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"IA "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+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positionToString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seff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getSteps_Behaviour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add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}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linkSeffElement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lastInternalAction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statement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</a:t>
            </a:r>
            <a:r>
              <a:rPr lang="de-DE" sz="13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3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lastType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>
                <a:solidFill>
                  <a:srgbClr val="000000"/>
                </a:solidFill>
                <a:effectLst/>
                <a:latin typeface="Fira Code"/>
                <a:ea typeface="Fira Code"/>
                <a:cs typeface="Fira Code"/>
              </a:rPr>
              <a:t>=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3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thisType</a:t>
            </a: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}</a:t>
            </a:r>
          </a:p>
          <a:p>
            <a:pPr marL="271145" indent="-271145"/>
            <a:endParaRPr lang="de-DE" sz="1300" dirty="0">
              <a:cs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8D8AD6-0877-B865-62D3-75AD53A22DD5}"/>
              </a:ext>
            </a:extLst>
          </p:cNvPr>
          <p:cNvSpPr txBox="1"/>
          <p:nvPr/>
        </p:nvSpPr>
        <p:spPr>
          <a:xfrm>
            <a:off x="3042688" y="1488463"/>
            <a:ext cx="3135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 err="1">
                <a:cs typeface="Arial"/>
              </a:rPr>
              <a:t>JaMoPP</a:t>
            </a:r>
            <a:r>
              <a:rPr lang="de-DE" sz="2400" dirty="0">
                <a:cs typeface="Arial"/>
              </a:rPr>
              <a:t>-Version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19430B1-0C24-6C1A-62CD-72D4CF69C6EA}"/>
              </a:ext>
            </a:extLst>
          </p:cNvPr>
          <p:cNvSpPr txBox="1"/>
          <p:nvPr/>
        </p:nvSpPr>
        <p:spPr>
          <a:xfrm>
            <a:off x="3048428" y="4624808"/>
            <a:ext cx="2848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JDT-Version</a:t>
            </a:r>
          </a:p>
        </p:txBody>
      </p:sp>
    </p:spTree>
    <p:extLst>
      <p:ext uri="{BB962C8B-B14F-4D97-AF65-F5344CB8AC3E}">
        <p14:creationId xmlns:p14="http://schemas.microsoft.com/office/powerpoint/2010/main" val="37991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E9F6679-AAE6-491A-C856-B5ABD26F3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975" y="4465480"/>
            <a:ext cx="12197587" cy="1787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  <a:endParaRPr lang="de-DE" sz="1400" b="0" dirty="0">
              <a:solidFill>
                <a:srgbClr val="185E73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ParameterFactory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StoexFactory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createVariableReference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randomPCMVariable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CoreFactory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eINSTANCE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createPCMRandomVariable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2" name="Pfeil: Fünfeck 11">
            <a:extLst>
              <a:ext uri="{FF2B5EF4-FFF2-40B4-BE49-F238E27FC236}">
                <a16:creationId xmlns:a16="http://schemas.microsoft.com/office/drawing/2014/main" id="{A077421B-5215-41E0-8E48-719ECEA4F9F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FAA9107B-6874-4879-83F8-C0C8B8C7B5B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2934DA-F1D3-43A5-AD1D-24CF3C024B05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328FF9C-9FEC-434C-A4C0-E4DBE1504F71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CC8037-22DB-4AE3-8903-824B2077B7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19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0CC4F1-74FE-4336-AB58-5319EF3E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73" y="1583512"/>
            <a:ext cx="11180617" cy="459345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ea typeface="+mn-lt"/>
                <a:cs typeface="+mn-lt"/>
              </a:rPr>
              <a:t>Erleichtert Lesbarkeit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ea typeface="+mn-lt"/>
                <a:cs typeface="+mn-lt"/>
              </a:rPr>
              <a:t>Reduktion der verwendeten Fabriken</a:t>
            </a:r>
            <a:endParaRPr lang="de-DE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Ermöglicht Flow wie bei natürlichen Sätzen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Einheitliche Schnittstelle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FA2703-A3DC-35ED-670D-9D1A2BCF2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116" y="4692341"/>
            <a:ext cx="11066729" cy="162420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sz="1400" b="0" dirty="0" err="1">
                <a:solidFill>
                  <a:srgbClr val="185E73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newVariableUsage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withNamespaceReference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 err="1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PrimitiveType</a:t>
            </a:r>
            <a:r>
              <a:rPr lang="de-DE" sz="1400" b="0" dirty="0">
                <a:solidFill>
                  <a:srgbClr val="0F4A8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NameUtil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getExpressionClassName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(variable))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withVariableCharacterisation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randomPCMName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VariableCharacterisationType</a:t>
            </a:r>
            <a:r>
              <a:rPr lang="de-DE" sz="1400" b="0" dirty="0" err="1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de-DE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VALUE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292929"/>
                </a:solidFill>
                <a:latin typeface="Fira Code" panose="020B0809050000020004" pitchFamily="49" charset="0"/>
              </a:rPr>
              <a:t>	.</a:t>
            </a:r>
            <a:r>
              <a:rPr lang="de-DE" sz="1400" b="0" dirty="0" err="1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create</a:t>
            </a:r>
            <a:r>
              <a:rPr lang="de-DE" sz="1400" b="0" dirty="0">
                <a:solidFill>
                  <a:srgbClr val="5E2CBC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de-DE" sz="1400" b="0" dirty="0">
                <a:solidFill>
                  <a:srgbClr val="292929"/>
                </a:solidFill>
                <a:effectLst/>
                <a:latin typeface="Fira Code" panose="020B0809050000020004" pitchFamily="49" charset="0"/>
              </a:rPr>
              <a:t>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EA8FE2-F671-4C29-B83A-4373E71B058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8C47283-9680-56DD-0828-5B6E4848D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137" y="1112459"/>
            <a:ext cx="10567743" cy="5193051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 err="1">
                <a:ea typeface="+mj-lt"/>
                <a:cs typeface="+mj-lt"/>
              </a:rPr>
              <a:t>FluentAPI</a:t>
            </a:r>
            <a:endParaRPr lang="de-DE" sz="3150" b="0" dirty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D65291-9960-4E42-B03E-8309A78B64A8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52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527" y="1278713"/>
            <a:ext cx="5728855" cy="361670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271145" indent="-271145"/>
            <a:endParaRPr lang="de-DE" sz="1100" dirty="0">
              <a:solidFill>
                <a:srgbClr val="292929"/>
              </a:solidFill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externalCallMethod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  <a:endParaRPr lang="de-DE" sz="1100" dirty="0">
              <a:cs typeface="Arial" panose="020B0604020202020204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ifAndElseIfMethod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false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,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true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externalClass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whileMethod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this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internalCallMethod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}</a:t>
            </a:r>
          </a:p>
          <a:p>
            <a:pPr marL="0" indent="0">
              <a:buNone/>
            </a:pPr>
            <a:endParaRPr lang="de-DE" sz="1100" dirty="0">
              <a:cs typeface="Arial" panose="020B0604020202020204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27E7D0F-668D-571E-5161-A8DFC96D3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710" y="1278714"/>
            <a:ext cx="5798126" cy="511992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SimpleClass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{</a:t>
            </a:r>
            <a:endParaRPr lang="de-DE" sz="1100" dirty="0"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public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void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switchMethod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185E73"/>
                </a:solidFill>
                <a:effectLst/>
                <a:latin typeface="Fira Code"/>
                <a:ea typeface="Fira Code"/>
                <a:cs typeface="Fira Code"/>
              </a:rPr>
              <a:t>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"Hello World!"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       </a:t>
            </a: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</a:t>
            </a:r>
            <a:endParaRPr lang="de-DE" sz="1100" b="0" dirty="0">
              <a:solidFill>
                <a:srgbClr val="292929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switch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(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caseString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 {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first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  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 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second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third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/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fourth</a:t>
            </a:r>
            <a:r>
              <a:rPr lang="de-DE" sz="1100" dirty="0">
                <a:solidFill>
                  <a:srgbClr val="0F4A85"/>
                </a:solidFill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</a:t>
            </a:r>
            <a:r>
              <a:rPr lang="de-DE" sz="1100" b="0" dirty="0" err="1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:</a:t>
            </a: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System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001080"/>
                </a:solidFill>
                <a:effectLst/>
                <a:latin typeface="Fira Code"/>
                <a:ea typeface="Fira Code"/>
                <a:cs typeface="Fira Code"/>
              </a:rPr>
              <a:t>out</a:t>
            </a:r>
            <a:r>
              <a:rPr lang="de-DE" sz="1100" b="0" dirty="0" err="1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.</a:t>
            </a:r>
            <a:r>
              <a:rPr lang="de-DE" sz="1100" b="0" dirty="0" err="1">
                <a:solidFill>
                  <a:srgbClr val="5E2CBC"/>
                </a:solidFill>
                <a:effectLst/>
                <a:latin typeface="Fira Code"/>
                <a:ea typeface="Fira Code"/>
                <a:cs typeface="Fira Code"/>
              </a:rPr>
              <a:t>println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(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"Inside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the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default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 </a:t>
            </a:r>
            <a:r>
              <a:rPr lang="de-DE" sz="1100" b="0" dirty="0" err="1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case</a:t>
            </a:r>
            <a:r>
              <a:rPr lang="de-DE" sz="1100" b="0" dirty="0">
                <a:solidFill>
                  <a:srgbClr val="0F4A85"/>
                </a:solidFill>
                <a:effectLst/>
                <a:latin typeface="Fira Code"/>
                <a:ea typeface="Fira Code"/>
                <a:cs typeface="Fira Code"/>
              </a:rPr>
              <a:t>."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);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   </a:t>
            </a:r>
            <a:r>
              <a:rPr lang="de-DE" sz="1100" b="0" dirty="0">
                <a:solidFill>
                  <a:srgbClr val="B5200D"/>
                </a:solidFill>
                <a:effectLst/>
                <a:latin typeface="Fira Code"/>
                <a:ea typeface="Fira Code"/>
                <a:cs typeface="Fira Code"/>
              </a:rPr>
              <a:t>break</a:t>
            </a: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;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    }</a:t>
            </a:r>
          </a:p>
          <a:p>
            <a:pPr marL="0" indent="0">
              <a:buNone/>
            </a:pPr>
            <a:r>
              <a:rPr lang="de-DE" sz="1100" b="0" dirty="0">
                <a:solidFill>
                  <a:srgbClr val="292929"/>
                </a:solidFill>
                <a:effectLst/>
                <a:latin typeface="Fira Code"/>
                <a:ea typeface="Fira Code"/>
                <a:cs typeface="Fira Code"/>
              </a:rPr>
              <a:t>        }</a:t>
            </a:r>
          </a:p>
          <a:p>
            <a:pPr marL="0" indent="0">
              <a:buNone/>
            </a:pPr>
            <a:endParaRPr lang="de-DE" sz="1100" b="0" dirty="0">
              <a:solidFill>
                <a:srgbClr val="292929"/>
              </a:solidFill>
              <a:effectLst/>
              <a:latin typeface="Fira Code"/>
              <a:ea typeface="Fira Code"/>
              <a:cs typeface="Fira Code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292929"/>
                </a:solidFill>
                <a:latin typeface="Fira Code"/>
                <a:ea typeface="Fira Code"/>
                <a:cs typeface="Fira Code"/>
              </a:rPr>
              <a:t>}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 dirty="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284525-3CBB-43C9-9666-20C90F3EC47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96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pic>
        <p:nvPicPr>
          <p:cNvPr id="13" name="Grafik 13">
            <a:extLst>
              <a:ext uri="{FF2B5EF4-FFF2-40B4-BE49-F238E27FC236}">
                <a16:creationId xmlns:a16="http://schemas.microsoft.com/office/drawing/2014/main" id="{AFFA04EB-3E78-C2DD-289B-7ED6A162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644" y="1119386"/>
            <a:ext cx="6937639" cy="5019871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424436B-AF82-43C5-B0A9-2393184664E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50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CECB79-4736-4913-87E9-B8890044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E06CBC-2449-41AB-B96F-381574D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F73C9F-B5B0-4E96-AB1C-88353ED14E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00C026F-B939-41B4-B77D-347C34705C43}"/>
              </a:ext>
            </a:extLst>
          </p:cNvPr>
          <p:cNvSpPr/>
          <p:nvPr/>
        </p:nvSpPr>
        <p:spPr bwMode="auto">
          <a:xfrm>
            <a:off x="1215734" y="2064943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6CAFE6-E514-4525-9FE4-2695F84071F5}"/>
              </a:ext>
            </a:extLst>
          </p:cNvPr>
          <p:cNvSpPr/>
          <p:nvPr/>
        </p:nvSpPr>
        <p:spPr bwMode="auto">
          <a:xfrm>
            <a:off x="4591971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6EB963-55AB-4EA9-8DB4-1FA2EE490C42}"/>
              </a:ext>
            </a:extLst>
          </p:cNvPr>
          <p:cNvSpPr/>
          <p:nvPr/>
        </p:nvSpPr>
        <p:spPr bwMode="auto">
          <a:xfrm>
            <a:off x="7968208" y="2060848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289331-BCCA-4D04-84FF-8F7C1D0614C1}"/>
              </a:ext>
            </a:extLst>
          </p:cNvPr>
          <p:cNvSpPr txBox="1"/>
          <p:nvPr/>
        </p:nvSpPr>
        <p:spPr bwMode="auto">
          <a:xfrm>
            <a:off x="4257089" y="1414101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Forward Engineering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E50706B-4DB1-4001-B95C-5AFD70DA7B64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1230" y="2744924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547B44-5D5D-4605-A173-D05FA9B136AA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9150" y="2740829"/>
            <a:ext cx="919826" cy="4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69BF891-9EF8-4657-AD86-F9410E887FF5}"/>
              </a:ext>
            </a:extLst>
          </p:cNvPr>
          <p:cNvSpPr/>
          <p:nvPr/>
        </p:nvSpPr>
        <p:spPr bwMode="auto">
          <a:xfrm>
            <a:off x="1246649" y="4512369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System- Spezifikation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3EF424BB-DEEF-4BEF-819C-DB81EB2418CF}"/>
              </a:ext>
            </a:extLst>
          </p:cNvPr>
          <p:cNvSpPr/>
          <p:nvPr/>
        </p:nvSpPr>
        <p:spPr bwMode="auto">
          <a:xfrm>
            <a:off x="4622886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Entwurf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E137463-4273-4A72-B238-D71CCE6C99BD}"/>
              </a:ext>
            </a:extLst>
          </p:cNvPr>
          <p:cNvSpPr/>
          <p:nvPr/>
        </p:nvSpPr>
        <p:spPr bwMode="auto">
          <a:xfrm>
            <a:off x="7999123" y="4508274"/>
            <a:ext cx="2376264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7E67C78-11B7-4243-8183-7C1EB44CCEAA}"/>
              </a:ext>
            </a:extLst>
          </p:cNvPr>
          <p:cNvSpPr txBox="1"/>
          <p:nvPr/>
        </p:nvSpPr>
        <p:spPr bwMode="auto">
          <a:xfrm>
            <a:off x="4279188" y="3878149"/>
            <a:ext cx="306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Reverse Engineering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D997F1F-0D81-4238-BC39-1743EEBE9E0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4838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8967B64-8993-4F87-9797-6577EE5243C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90462" y="5229200"/>
            <a:ext cx="870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688CDDEF-078A-4E5C-AB70-7BA15677980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6BAD62F6-EBA7-403B-9FEC-4EB39CA08250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20" name="Pfeil: Chevron 19">
            <a:extLst>
              <a:ext uri="{FF2B5EF4-FFF2-40B4-BE49-F238E27FC236}">
                <a16:creationId xmlns:a16="http://schemas.microsoft.com/office/drawing/2014/main" id="{B065D5EA-5B33-4C3F-A59B-242ADC6E0917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21" name="Pfeil: Chevron 20">
            <a:extLst>
              <a:ext uri="{FF2B5EF4-FFF2-40B4-BE49-F238E27FC236}">
                <a16:creationId xmlns:a16="http://schemas.microsoft.com/office/drawing/2014/main" id="{077C2C77-C621-4BBF-9E59-64F4DB8B051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AA79590-E9F4-4347-914D-63DFCF0C55C5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8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3">
            <a:extLst>
              <a:ext uri="{FF2B5EF4-FFF2-40B4-BE49-F238E27FC236}">
                <a16:creationId xmlns:a16="http://schemas.microsoft.com/office/drawing/2014/main" id="{711FBD95-3347-4B6A-0868-70C2E03AE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0173" y="461294"/>
            <a:ext cx="8691654" cy="5851144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Demonstration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D8CC5B35-7137-D93F-8438-EB0E1CC15EAA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6952374-5A09-360D-E255-0F59FF583829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151E5AFD-2EAE-B1EC-9278-3D84C356D8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D158640-01CE-A34C-E283-4619C5B6AAD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A614FA-3250-478D-ABE2-F2844C83426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88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Überprüfung der Funktionalität</a:t>
            </a:r>
            <a:endParaRPr lang="en-US" sz="3150" b="0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err="1">
                <a:cs typeface="Arial"/>
              </a:rPr>
              <a:t>JUnit</a:t>
            </a:r>
            <a:r>
              <a:rPr lang="de-DE">
                <a:cs typeface="Arial"/>
              </a:rPr>
              <a:t> als Test-Framework</a:t>
            </a:r>
          </a:p>
          <a:p>
            <a:pPr marL="271145" indent="-271145"/>
            <a:r>
              <a:rPr lang="de-DE">
                <a:cs typeface="Arial"/>
              </a:rPr>
              <a:t>Vier Standardtestfälle für jede Visitor-Methode</a:t>
            </a:r>
          </a:p>
          <a:p>
            <a:pPr marL="626745" lvl="1" indent="-271145"/>
            <a:r>
              <a:rPr lang="de-DE" sz="2350">
                <a:cs typeface="Arial"/>
              </a:rPr>
              <a:t>Leeres Statement</a:t>
            </a:r>
          </a:p>
          <a:p>
            <a:pPr marL="626745" lvl="1" indent="-271145"/>
            <a:r>
              <a:rPr lang="de-DE" sz="2350">
                <a:cs typeface="Arial"/>
              </a:rPr>
              <a:t>Gleiches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626745" lvl="1" indent="-271145"/>
            <a:r>
              <a:rPr lang="de-DE" sz="2350">
                <a:cs typeface="Arial"/>
              </a:rPr>
              <a:t>Anderes Statement als </a:t>
            </a:r>
            <a:r>
              <a:rPr lang="de-DE" sz="2350" err="1">
                <a:cs typeface="Arial"/>
              </a:rPr>
              <a:t>Kindelement</a:t>
            </a:r>
          </a:p>
          <a:p>
            <a:pPr marL="982345" lvl="2" indent="-264795"/>
            <a:r>
              <a:rPr lang="de-DE">
                <a:cs typeface="Arial"/>
              </a:rPr>
              <a:t>Expression Statement</a:t>
            </a:r>
          </a:p>
          <a:p>
            <a:pPr marL="982345" lvl="2" indent="-264795"/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-/</a:t>
            </a:r>
            <a:r>
              <a:rPr lang="de-DE" err="1">
                <a:cs typeface="Arial"/>
              </a:rPr>
              <a:t>If</a:t>
            </a:r>
            <a:r>
              <a:rPr lang="de-DE">
                <a:cs typeface="Arial"/>
              </a:rPr>
              <a:t>-Statement</a:t>
            </a:r>
          </a:p>
          <a:p>
            <a:pPr marL="271145" indent="-271145"/>
            <a:r>
              <a:rPr lang="de-DE">
                <a:cs typeface="Arial"/>
              </a:rPr>
              <a:t>Testabdeckung: ~90%</a:t>
            </a:r>
          </a:p>
        </p:txBody>
      </p:sp>
      <p:pic>
        <p:nvPicPr>
          <p:cNvPr id="2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62F93FF-FDDD-C193-FE06-2FF42CE0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4673217"/>
            <a:ext cx="10716490" cy="1467037"/>
          </a:xfrm>
          <a:prstGeom prst="rect">
            <a:avLst/>
          </a:prstGeom>
        </p:spPr>
      </p:pic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BF01EC75-878F-4E2C-ABB5-D314A1FE7B60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17A3D13B-271F-4BE1-BFE1-FD984BA608E4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3EB20EDE-3233-449A-B4AE-4D70806912E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9" name="Pfeil: Chevron 18">
            <a:extLst>
              <a:ext uri="{FF2B5EF4-FFF2-40B4-BE49-F238E27FC236}">
                <a16:creationId xmlns:a16="http://schemas.microsoft.com/office/drawing/2014/main" id="{D8C467A7-EA24-4BC0-B71B-FABD4B5227E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7BDD69F-3FE2-4C61-9E82-CCA1D72AF9BA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82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Fazit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Umständlicher Code sauber aufbereitet</a:t>
            </a:r>
            <a:endParaRPr lang="de-DE" dirty="0"/>
          </a:p>
          <a:p>
            <a:pPr marL="271145" indent="-271145"/>
            <a:r>
              <a:rPr lang="de-DE" dirty="0">
                <a:cs typeface="Arial"/>
              </a:rPr>
              <a:t>Implementierungsziele erfüllt</a:t>
            </a:r>
          </a:p>
          <a:p>
            <a:pPr marL="271145" indent="-271145"/>
            <a:r>
              <a:rPr lang="de-DE" dirty="0">
                <a:cs typeface="Arial"/>
              </a:rPr>
              <a:t>Zusätzliche Features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 als Parameter und innerhalb der Diagramme</a:t>
            </a:r>
          </a:p>
          <a:p>
            <a:pPr marL="626745" lvl="1" indent="-271145"/>
            <a:r>
              <a:rPr lang="de-DE" sz="2350" dirty="0">
                <a:cs typeface="Arial"/>
              </a:rPr>
              <a:t>Integration der </a:t>
            </a:r>
            <a:r>
              <a:rPr lang="de-DE" sz="2350" dirty="0" err="1">
                <a:cs typeface="Arial"/>
              </a:rPr>
              <a:t>FluentAPI</a:t>
            </a:r>
            <a:endParaRPr lang="de-DE" sz="2350" dirty="0">
              <a:cs typeface="Arial"/>
            </a:endParaRPr>
          </a:p>
          <a:p>
            <a:pPr marL="271145" indent="-271145"/>
            <a:r>
              <a:rPr lang="de-DE" dirty="0">
                <a:cs typeface="Arial"/>
              </a:rPr>
              <a:t>Hohe Testabdeckung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C42011-8893-4347-8A7E-A60CCF6A60E1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0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Ausblick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dirty="0">
                <a:cs typeface="Arial"/>
              </a:rPr>
              <a:t>Implementierung weiterer Statement-Visitatoren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Assignment</a:t>
            </a:r>
            <a:r>
              <a:rPr lang="de-DE" sz="2350" dirty="0">
                <a:cs typeface="Arial"/>
              </a:rPr>
              <a:t> Statement</a:t>
            </a:r>
          </a:p>
          <a:p>
            <a:pPr marL="271145" indent="-271145"/>
            <a:r>
              <a:rPr lang="de-DE" dirty="0">
                <a:cs typeface="Arial"/>
              </a:rPr>
              <a:t>PCM Model erweitern</a:t>
            </a:r>
          </a:p>
          <a:p>
            <a:pPr marL="626745" lvl="1" indent="-271145"/>
            <a:r>
              <a:rPr lang="de-DE" sz="2350" dirty="0">
                <a:cs typeface="Arial"/>
              </a:rPr>
              <a:t>Konstruktoren</a:t>
            </a:r>
          </a:p>
          <a:p>
            <a:pPr marL="626745" lvl="1" indent="-271145"/>
            <a:r>
              <a:rPr lang="de-DE" sz="2350" dirty="0">
                <a:cs typeface="Arial"/>
              </a:rPr>
              <a:t>Variablen</a:t>
            </a:r>
          </a:p>
          <a:p>
            <a:pPr marL="271145" indent="-271145"/>
            <a:r>
              <a:rPr lang="de-DE" dirty="0">
                <a:cs typeface="Arial"/>
              </a:rPr>
              <a:t>Erweiterung der Funktionen für Laufzeitanalyse</a:t>
            </a:r>
          </a:p>
          <a:p>
            <a:pPr marL="626745" lvl="1" indent="-271145"/>
            <a:r>
              <a:rPr lang="de-DE" sz="2350" dirty="0" err="1">
                <a:cs typeface="Arial"/>
              </a:rPr>
              <a:t>Probabilistic</a:t>
            </a:r>
            <a:r>
              <a:rPr lang="de-DE" sz="2350" dirty="0">
                <a:cs typeface="Arial"/>
              </a:rPr>
              <a:t> Branch Transition</a:t>
            </a:r>
          </a:p>
          <a:p>
            <a:pPr marL="271166" indent="-271145"/>
            <a:r>
              <a:rPr lang="de-DE" sz="2551" dirty="0">
                <a:cs typeface="Arial"/>
              </a:rPr>
              <a:t>Ergebnisse an Moritz </a:t>
            </a:r>
            <a:r>
              <a:rPr lang="de-DE" sz="2551" dirty="0" err="1">
                <a:cs typeface="Arial"/>
              </a:rPr>
              <a:t>Gstür</a:t>
            </a:r>
            <a:endParaRPr lang="de-DE" sz="2551" dirty="0">
              <a:cs typeface="Arial"/>
            </a:endParaRPr>
          </a:p>
          <a:p>
            <a:pPr marL="626745" lvl="1" indent="-271145"/>
            <a:r>
              <a:rPr lang="de-DE" sz="2350" dirty="0" err="1">
                <a:cs typeface="Arial"/>
              </a:rPr>
              <a:t>Refinement</a:t>
            </a:r>
            <a:r>
              <a:rPr lang="de-DE" sz="2350" dirty="0">
                <a:cs typeface="Arial"/>
              </a:rPr>
              <a:t> und Komposition</a:t>
            </a:r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4115FE83-0363-4660-1F8D-75F8BA5655EF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570A2C8F-CFB0-1163-0E00-047EA99117BB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CA5107DA-D437-06DD-5AC0-A159B7FAD714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A9ED6A6-7DA3-4022-4996-274B8AAC3C56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36A4D0-DFE8-41BF-A668-6EC10493A179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1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747858C-353A-4545-BDBC-92CDF72A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BCBA67-C609-46B9-841F-BAA4E490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sz="3150">
                <a:ea typeface="+mj-lt"/>
                <a:cs typeface="+mj-lt"/>
              </a:rPr>
              <a:t>Quellen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011F43-FBA1-4023-BABA-0AA969D94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sp>
        <p:nvSpPr>
          <p:cNvPr id="15" name="Textfeld 1">
            <a:extLst>
              <a:ext uri="{FF2B5EF4-FFF2-40B4-BE49-F238E27FC236}">
                <a16:creationId xmlns:a16="http://schemas.microsoft.com/office/drawing/2014/main" id="{3516A3AE-3E06-FF75-37D5-447DFE278588}"/>
              </a:ext>
            </a:extLst>
          </p:cNvPr>
          <p:cNvSpPr txBox="1"/>
          <p:nvPr/>
        </p:nvSpPr>
        <p:spPr bwMode="auto">
          <a:xfrm>
            <a:off x="10788977" y="6052008"/>
            <a:ext cx="128204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[</a:t>
            </a:r>
            <a:r>
              <a:rPr lang="de-DE" sz="1400" err="1"/>
              <a:t>Fluent</a:t>
            </a:r>
            <a:r>
              <a:rPr lang="de-DE" sz="1400"/>
              <a:t> 2022]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93A1B3B-F3A2-90FD-0B36-B574987F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145" indent="-271145"/>
            <a:r>
              <a:rPr lang="de-DE" dirty="0"/>
              <a:t>[SWT2 2018] - Vorlesung Softwaretechnik 2 – Prof. Dr. </a:t>
            </a:r>
            <a:r>
              <a:rPr lang="de-DE" dirty="0" err="1"/>
              <a:t>Reussner</a:t>
            </a:r>
            <a:endParaRPr lang="de-DE" dirty="0"/>
          </a:p>
          <a:p>
            <a:pPr marL="271145" indent="-271145"/>
            <a:r>
              <a:rPr lang="de-DE" dirty="0"/>
              <a:t>[Palladio 2016] – Modeling and </a:t>
            </a:r>
            <a:r>
              <a:rPr lang="de-DE" dirty="0" err="1"/>
              <a:t>Simulating</a:t>
            </a:r>
            <a:r>
              <a:rPr lang="de-DE" dirty="0"/>
              <a:t> Software </a:t>
            </a:r>
            <a:r>
              <a:rPr lang="de-DE" dirty="0" err="1"/>
              <a:t>Architectures</a:t>
            </a:r>
            <a:r>
              <a:rPr lang="de-DE" dirty="0"/>
              <a:t> – The Palladio Approach – Prof. Dr. </a:t>
            </a:r>
            <a:r>
              <a:rPr lang="de-DE" dirty="0" err="1"/>
              <a:t>Reussner</a:t>
            </a:r>
            <a:r>
              <a:rPr lang="de-DE" dirty="0"/>
              <a:t> et. al.	</a:t>
            </a:r>
          </a:p>
          <a:p>
            <a:pPr marL="271145" indent="-271145"/>
            <a:r>
              <a:rPr lang="de-DE" dirty="0"/>
              <a:t>[</a:t>
            </a:r>
            <a:r>
              <a:rPr lang="de-DE" dirty="0" err="1"/>
              <a:t>Fluent</a:t>
            </a:r>
            <a:r>
              <a:rPr lang="de-DE" dirty="0"/>
              <a:t> 2022] - </a:t>
            </a:r>
            <a:r>
              <a:rPr lang="de-DE" dirty="0">
                <a:ea typeface="+mn-lt"/>
                <a:cs typeface="+mn-lt"/>
              </a:rPr>
              <a:t>https://github.com/PalladioSimulator/Palladio-Addons-FluentApiModelGenerator</a:t>
            </a:r>
          </a:p>
          <a:p>
            <a:pPr marL="271145" indent="-271145"/>
            <a:r>
              <a:rPr lang="de-DE" dirty="0"/>
              <a:t>[GitHub 2022] - https://github.com/PalladioSimulator/Palladio-ReverseEngineering-SoMoX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161D69-C32A-4F64-A4A8-30752335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0183AE-962F-4D10-B4FC-53DE0BB0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954394-18BE-442B-A82C-E7B007B33E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E16C1FFB-6631-4F85-9F43-9215961585BC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14" name="Pfeil: Chevron 13">
            <a:extLst>
              <a:ext uri="{FF2B5EF4-FFF2-40B4-BE49-F238E27FC236}">
                <a16:creationId xmlns:a16="http://schemas.microsoft.com/office/drawing/2014/main" id="{A270A6F2-C1C4-4B8E-A874-01C4A08AD2CC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6AAB0E60-553F-4EA5-89EC-644815C76D6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43D5E369-FE3E-4B8E-ADF8-425F42EBB91A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E497DBF-ACD9-4B23-BFF7-7EF23439EF2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0CBF5DC-9C87-2BF1-8285-999599DB5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9" y="1202475"/>
            <a:ext cx="9436187" cy="5032940"/>
          </a:xfrm>
        </p:spPr>
      </p:pic>
    </p:spTree>
    <p:extLst>
      <p:ext uri="{BB962C8B-B14F-4D97-AF65-F5344CB8AC3E}">
        <p14:creationId xmlns:p14="http://schemas.microsoft.com/office/powerpoint/2010/main" val="41816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BEA34A-1687-6E23-C868-15FF99A0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08D03D-1609-42C2-1D43-590B9A18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Palladio Ansatz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09CD44-82C7-58EA-DE7D-C8B2072CEF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9A8866F-8FEF-4D71-83EF-628E39CF9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90712" y="1812131"/>
            <a:ext cx="8410575" cy="4029075"/>
          </a:xfrm>
          <a:prstGeom prst="rect">
            <a:avLst/>
          </a:prstGeom>
        </p:spPr>
      </p:pic>
      <p:sp>
        <p:nvSpPr>
          <p:cNvPr id="7" name="Pfeil: Fünfeck 6">
            <a:extLst>
              <a:ext uri="{FF2B5EF4-FFF2-40B4-BE49-F238E27FC236}">
                <a16:creationId xmlns:a16="http://schemas.microsoft.com/office/drawing/2014/main" id="{213E45F7-0524-4E61-BB2D-50F452FC8C35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C610FCDD-F7F9-4121-9D7C-B054B903D9FF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759B75C-87A0-422F-A146-2B6A65A30B9F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361D483F-B968-4ABD-B154-C8C8A6FC9354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74FD99-BB7A-4881-80EC-EF97933192FF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4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8D4A4A8-544F-4073-AE08-B75179D09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Darstellung von Verhalten</a:t>
            </a:r>
          </a:p>
          <a:p>
            <a:r>
              <a:rPr lang="de-DE" dirty="0"/>
              <a:t>Art UML-Aktivitätsdiagramm</a:t>
            </a:r>
          </a:p>
          <a:p>
            <a:r>
              <a:rPr lang="de-DE" dirty="0"/>
              <a:t>Abstraktion von internen Verhalten</a:t>
            </a:r>
          </a:p>
          <a:p>
            <a:r>
              <a:rPr lang="de-DE" dirty="0"/>
              <a:t>Unterscheidung von Aktionstypen</a:t>
            </a:r>
          </a:p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Demanding</a:t>
            </a:r>
            <a:r>
              <a:rPr lang="de-DE" dirty="0"/>
              <a:t> SEFF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A86BC4-B7D1-40B9-9710-EEE91EC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A6260D-8072-4796-AF7C-876717C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C5FECD-C329-405F-B137-1D0816F4AF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E6EE883-28DA-4795-9D9A-DA773BF9A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297186" y="1582738"/>
            <a:ext cx="5236428" cy="4594225"/>
          </a:xfrm>
          <a:noFill/>
        </p:spPr>
      </p:pic>
      <p:sp>
        <p:nvSpPr>
          <p:cNvPr id="8" name="Pfeil: Fünfeck 7">
            <a:extLst>
              <a:ext uri="{FF2B5EF4-FFF2-40B4-BE49-F238E27FC236}">
                <a16:creationId xmlns:a16="http://schemas.microsoft.com/office/drawing/2014/main" id="{A75C4680-09F2-492E-8EE2-0F360A7C523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93477776-4CF5-43BD-ABD6-986C0746ED38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C8B4D9E9-3DE6-4112-98AE-E130B5F484D6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8E04A8DB-7C6A-4B5D-B307-FC6B67083A49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17FFEE-6396-45C1-9C2C-06C25703BD4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6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6F1E1F-A722-4CE9-A67C-64429A15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Reverse Engineering von Java-Quelltext nach SEFF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Beiträge</a:t>
            </a:r>
          </a:p>
          <a:p>
            <a:r>
              <a:rPr lang="de-DE" dirty="0"/>
              <a:t>Analyse der vorherigen Implementierungen (</a:t>
            </a:r>
            <a:r>
              <a:rPr lang="de-DE" dirty="0" err="1"/>
              <a:t>MoDisco</a:t>
            </a:r>
            <a:r>
              <a:rPr lang="de-DE" dirty="0"/>
              <a:t>/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r>
              <a:rPr lang="de-DE" dirty="0"/>
              <a:t>Implementierung der bestehenden Funktionen mit neuer Bibliothek (JDT)</a:t>
            </a:r>
          </a:p>
          <a:p>
            <a:r>
              <a:rPr lang="de-DE" dirty="0"/>
              <a:t>Erweiterung der Funktionalität </a:t>
            </a:r>
          </a:p>
          <a:p>
            <a:r>
              <a:rPr lang="de-DE" dirty="0"/>
              <a:t>Überprüfung der Funktionalität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58BCF2-3E6D-4B05-B8DC-B40ED3FB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458556-0954-4006-989D-8C94D1F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Praktikums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AD18B-AF9B-4750-8C94-18988F46E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FFDAA634-8DCC-4F1F-89CE-0698368B289B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131D0B46-6F17-4792-B104-ECF52E74DB9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4B3AA931-8C28-48D5-9D6E-1DCE9BDD1A4E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CA71E938-3CF6-45CE-83A8-9274CD2EFF5B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231D9CC-5F8E-4704-9FEC-22E353918B3D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8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EC13CF-B99A-4670-8805-B68BEA6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518222-60B4-44EA-A430-AD5CEBE7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dirty="0">
                <a:cs typeface="Arial"/>
              </a:rPr>
              <a:t>Aufbau der Ansätze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6CC62-D3C6-4BC8-A8F0-C4FC478B0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6DA187A-F39B-46ED-B43B-5D0E4FE7AD18}"/>
              </a:ext>
            </a:extLst>
          </p:cNvPr>
          <p:cNvSpPr/>
          <p:nvPr/>
        </p:nvSpPr>
        <p:spPr>
          <a:xfrm>
            <a:off x="4327504" y="130337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A3CC4B-9290-4EBF-8EC4-155450C77C2F}"/>
              </a:ext>
            </a:extLst>
          </p:cNvPr>
          <p:cNvSpPr/>
          <p:nvPr/>
        </p:nvSpPr>
        <p:spPr>
          <a:xfrm>
            <a:off x="5477778" y="3340438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46EAE-93B4-4502-931D-AEFD5091391F}"/>
              </a:ext>
            </a:extLst>
          </p:cNvPr>
          <p:cNvSpPr/>
          <p:nvPr/>
        </p:nvSpPr>
        <p:spPr>
          <a:xfrm>
            <a:off x="5477778" y="2540333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JDT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0E6976-6CA3-4330-BAFD-1CB643C44BDC}"/>
              </a:ext>
            </a:extLst>
          </p:cNvPr>
          <p:cNvSpPr/>
          <p:nvPr/>
        </p:nvSpPr>
        <p:spPr>
          <a:xfrm>
            <a:off x="54777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F9ED3A-21CC-4300-A355-9EC342224580}"/>
              </a:ext>
            </a:extLst>
          </p:cNvPr>
          <p:cNvSpPr/>
          <p:nvPr/>
        </p:nvSpPr>
        <p:spPr>
          <a:xfrm>
            <a:off x="54777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5BB62A9-24FC-4DA9-8542-DF0A2AC0B80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314467" y="1877935"/>
            <a:ext cx="1150274" cy="66239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AC0166-512F-4502-8CF6-8F6313926A7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6464741" y="3114890"/>
            <a:ext cx="0" cy="225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42674C3-4B8B-4B95-947D-2E40C6A7027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464741" y="3914995"/>
            <a:ext cx="0" cy="2663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7B0712-DBA7-4C45-BE1A-D6697B6FDD6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4647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8A2ED304-DB63-46ED-97D0-DD5ABF41EFDB}"/>
              </a:ext>
            </a:extLst>
          </p:cNvPr>
          <p:cNvSpPr/>
          <p:nvPr/>
        </p:nvSpPr>
        <p:spPr>
          <a:xfrm>
            <a:off x="3300013" y="3346479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JaMoPP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0C39C2-4673-45A0-BE03-426410419C35}"/>
              </a:ext>
            </a:extLst>
          </p:cNvPr>
          <p:cNvSpPr/>
          <p:nvPr/>
        </p:nvSpPr>
        <p:spPr>
          <a:xfrm>
            <a:off x="3300013" y="420471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6AF34E-8136-463E-8440-95E16C4BDB2B}"/>
              </a:ext>
            </a:extLst>
          </p:cNvPr>
          <p:cNvSpPr/>
          <p:nvPr/>
        </p:nvSpPr>
        <p:spPr>
          <a:xfrm>
            <a:off x="3301844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D193C5D-2A67-4B74-9B09-606C612AF29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286976" y="1877935"/>
            <a:ext cx="1027491" cy="14685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608B8A-A74B-44D1-9C1D-9685E2D014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4286976" y="3921036"/>
            <a:ext cx="0" cy="2836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5CA89FB-82DF-4A28-86BF-5C154658090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286976" y="4779273"/>
            <a:ext cx="1831" cy="287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708D9872-7302-4378-BDF1-A9259C06EDD7}"/>
              </a:ext>
            </a:extLst>
          </p:cNvPr>
          <p:cNvSpPr/>
          <p:nvPr/>
        </p:nvSpPr>
        <p:spPr>
          <a:xfrm>
            <a:off x="1125912" y="3337996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MoDisco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218E5AE-47DC-46E6-99D1-3CB0944F23BA}"/>
              </a:ext>
            </a:extLst>
          </p:cNvPr>
          <p:cNvSpPr/>
          <p:nvPr/>
        </p:nvSpPr>
        <p:spPr>
          <a:xfrm>
            <a:off x="1125912" y="420227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GAST2SEFF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18F4EC7-2C37-4E6D-8862-3DCAFC4E39BF}"/>
              </a:ext>
            </a:extLst>
          </p:cNvPr>
          <p:cNvSpPr/>
          <p:nvPr/>
        </p:nvSpPr>
        <p:spPr>
          <a:xfrm>
            <a:off x="1125912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70FC38-E46E-4458-B3E0-BA44F0B24C8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2112875" y="1877935"/>
            <a:ext cx="3201592" cy="14600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ECE2A62-D1F1-40AD-98E4-C7E2EE0F0ED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112875" y="3912553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67EFCF7-EC20-44AE-B431-75A7B6EE6C6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112875" y="4776831"/>
            <a:ext cx="0" cy="2897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E37AA30-E8B9-43CF-9053-5442657D0892}"/>
              </a:ext>
            </a:extLst>
          </p:cNvPr>
          <p:cNvSpPr/>
          <p:nvPr/>
        </p:nvSpPr>
        <p:spPr>
          <a:xfrm>
            <a:off x="7611378" y="4181314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AST2SEFF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0601FC-D83E-42D8-9D28-F2611A05FD24}"/>
              </a:ext>
            </a:extLst>
          </p:cNvPr>
          <p:cNvSpPr/>
          <p:nvPr/>
        </p:nvSpPr>
        <p:spPr>
          <a:xfrm>
            <a:off x="7611378" y="5066552"/>
            <a:ext cx="1973926" cy="5745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SEFF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FA553C9-0CFF-48E5-B995-0C7D372C2DB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8598341" y="4755871"/>
            <a:ext cx="0" cy="3106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C058AB0-B275-45DB-9F39-B8D96331193D}"/>
              </a:ext>
            </a:extLst>
          </p:cNvPr>
          <p:cNvCxnSpPr>
            <a:cxnSpLocks/>
            <a:stCxn id="8" idx="3"/>
            <a:endCxn id="27" idx="0"/>
          </p:cNvCxnSpPr>
          <p:nvPr/>
        </p:nvCxnSpPr>
        <p:spPr>
          <a:xfrm>
            <a:off x="7451704" y="2827612"/>
            <a:ext cx="1146637" cy="13537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6FFF542-424D-4D88-A26D-79BCEAAC2BEF}"/>
              </a:ext>
            </a:extLst>
          </p:cNvPr>
          <p:cNvSpPr/>
          <p:nvPr/>
        </p:nvSpPr>
        <p:spPr>
          <a:xfrm>
            <a:off x="3292739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Michael Langhammer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35903CF-50B0-4AF5-AE03-B7D0B75B30C7}"/>
              </a:ext>
            </a:extLst>
          </p:cNvPr>
          <p:cNvSpPr/>
          <p:nvPr/>
        </p:nvSpPr>
        <p:spPr>
          <a:xfrm>
            <a:off x="1118638" y="5781868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Klaus Krogmann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1AF674C-0CFD-42EC-B8F0-C771BAF5933B}"/>
              </a:ext>
            </a:extLst>
          </p:cNvPr>
          <p:cNvSpPr/>
          <p:nvPr/>
        </p:nvSpPr>
        <p:spPr>
          <a:xfrm>
            <a:off x="7604104" y="5781867"/>
            <a:ext cx="1981200" cy="2815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Praktikum</a:t>
            </a:r>
          </a:p>
        </p:txBody>
      </p:sp>
      <p:sp>
        <p:nvSpPr>
          <p:cNvPr id="83" name="Pfeil: Fünfeck 82">
            <a:extLst>
              <a:ext uri="{FF2B5EF4-FFF2-40B4-BE49-F238E27FC236}">
                <a16:creationId xmlns:a16="http://schemas.microsoft.com/office/drawing/2014/main" id="{48C008E1-DC0B-449E-AF8C-C3265884551D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84" name="Pfeil: Chevron 83">
            <a:extLst>
              <a:ext uri="{FF2B5EF4-FFF2-40B4-BE49-F238E27FC236}">
                <a16:creationId xmlns:a16="http://schemas.microsoft.com/office/drawing/2014/main" id="{59E2F707-9F47-4D2B-8ED1-D7CF29278D3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5" name="Pfeil: Chevron 84">
            <a:extLst>
              <a:ext uri="{FF2B5EF4-FFF2-40B4-BE49-F238E27FC236}">
                <a16:creationId xmlns:a16="http://schemas.microsoft.com/office/drawing/2014/main" id="{855C0101-48C8-43F6-A756-7C3CC03E4903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86" name="Pfeil: Chevron 85">
            <a:extLst>
              <a:ext uri="{FF2B5EF4-FFF2-40B4-BE49-F238E27FC236}">
                <a16:creationId xmlns:a16="http://schemas.microsoft.com/office/drawing/2014/main" id="{79739527-6ABB-4A37-90B7-67BA1A884FB8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0A344687-706C-4DC5-A129-149643B4C5EE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D48CEFD-7DD6-40FB-8929-447D6367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 </a:t>
            </a:r>
            <a:r>
              <a:rPr lang="de-DE" dirty="0" err="1"/>
              <a:t>MoDisco</a:t>
            </a:r>
            <a:r>
              <a:rPr lang="de-DE" dirty="0"/>
              <a:t> – Model Driven Reverse Engineering</a:t>
            </a:r>
          </a:p>
          <a:p>
            <a:r>
              <a:rPr lang="de-DE" dirty="0"/>
              <a:t>Version von Klaus </a:t>
            </a:r>
            <a:r>
              <a:rPr lang="de-DE" dirty="0" err="1"/>
              <a:t>Kogmann</a:t>
            </a:r>
            <a:r>
              <a:rPr lang="de-DE" dirty="0"/>
              <a:t> implementiert</a:t>
            </a:r>
          </a:p>
          <a:p>
            <a:r>
              <a:rPr lang="de-DE" dirty="0"/>
              <a:t>Nachvollziehbare Abbildungsregeln und Struktur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9B2B81-97DC-4B64-B214-CDD79569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A41662-BD91-43B1-9B5B-7B7A4222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MoDisco</a:t>
            </a:r>
            <a:r>
              <a:rPr lang="de-DE" dirty="0"/>
              <a:t>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082D6B-FD89-4168-8830-771B9FF41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703CC5AE-506D-4E76-8F83-68C59ED8A071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99E174FA-29CD-4EFD-B22A-1D9F61C89C6E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512B9F23-3DDE-4807-9DB3-772D193C6349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F959C20B-ABD4-45BA-AC59-7E795A278F43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03F45ED-F93F-4B7D-8C1A-720736662C36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15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3820B39-9AAD-4723-A27D-9B19C2DD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Java Model Parser and Printer (</a:t>
            </a:r>
            <a:r>
              <a:rPr lang="de-DE" dirty="0" err="1"/>
              <a:t>JaMoPP</a:t>
            </a:r>
            <a:r>
              <a:rPr lang="de-DE" dirty="0"/>
              <a:t>)</a:t>
            </a:r>
          </a:p>
          <a:p>
            <a:pPr>
              <a:defRPr/>
            </a:pPr>
            <a:r>
              <a:rPr lang="de-DE" dirty="0"/>
              <a:t>Modellbasierte Repräsentation von Java Programmen</a:t>
            </a:r>
          </a:p>
          <a:p>
            <a:pPr>
              <a:defRPr/>
            </a:pPr>
            <a:r>
              <a:rPr lang="de-DE" dirty="0"/>
              <a:t>Für Forward-/Reverse Engineering einsetzbar</a:t>
            </a:r>
          </a:p>
          <a:p>
            <a:pPr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b="1" dirty="0"/>
              <a:t>Projektzustand zu Beginn</a:t>
            </a:r>
          </a:p>
          <a:p>
            <a:pPr>
              <a:defRPr/>
            </a:pPr>
            <a:r>
              <a:rPr lang="de-DE" dirty="0"/>
              <a:t>Vorhandener Code ist für uns nicht mehr ausführbar</a:t>
            </a:r>
          </a:p>
          <a:p>
            <a:pPr>
              <a:defRPr/>
            </a:pPr>
            <a:r>
              <a:rPr lang="de-DE" dirty="0"/>
              <a:t>Umständliche Implementierung im Vergleich zur </a:t>
            </a:r>
            <a:r>
              <a:rPr lang="de-DE" dirty="0" err="1"/>
              <a:t>MoDisco</a:t>
            </a:r>
            <a:r>
              <a:rPr lang="de-DE" dirty="0"/>
              <a:t> Version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AA3299-7540-4CA9-9926-1D7D75AE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2A40534-5361-42E9-B1EE-2483804D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JaMoPP</a:t>
            </a:r>
            <a:r>
              <a:rPr lang="de-DE" dirty="0"/>
              <a:t> Version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99C82-E5E8-48B4-BA5E-EB02E18048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19.09.2022</a:t>
            </a:r>
            <a:endParaRPr lang="de-DE" dirty="0"/>
          </a:p>
        </p:txBody>
      </p:sp>
      <p:sp>
        <p:nvSpPr>
          <p:cNvPr id="6" name="Pfeil: Fünfeck 5">
            <a:extLst>
              <a:ext uri="{FF2B5EF4-FFF2-40B4-BE49-F238E27FC236}">
                <a16:creationId xmlns:a16="http://schemas.microsoft.com/office/drawing/2014/main" id="{1F12E36C-226B-4889-A62D-149F4A566E82}"/>
              </a:ext>
            </a:extLst>
          </p:cNvPr>
          <p:cNvSpPr/>
          <p:nvPr/>
        </p:nvSpPr>
        <p:spPr bwMode="auto">
          <a:xfrm>
            <a:off x="2919858" y="111084"/>
            <a:ext cx="1323513" cy="229782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Motivation</a:t>
            </a:r>
          </a:p>
        </p:txBody>
      </p:sp>
      <p:sp>
        <p:nvSpPr>
          <p:cNvPr id="7" name="Pfeil: Chevron 6">
            <a:extLst>
              <a:ext uri="{FF2B5EF4-FFF2-40B4-BE49-F238E27FC236}">
                <a16:creationId xmlns:a16="http://schemas.microsoft.com/office/drawing/2014/main" id="{F9753521-805A-42C8-BA0D-58123122F853}"/>
              </a:ext>
            </a:extLst>
          </p:cNvPr>
          <p:cNvSpPr/>
          <p:nvPr/>
        </p:nvSpPr>
        <p:spPr bwMode="auto">
          <a:xfrm>
            <a:off x="4196639" y="112890"/>
            <a:ext cx="1547108" cy="22616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Grundlagen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642DED3A-3DF2-43B4-81B4-D298EFED9A38}"/>
              </a:ext>
            </a:extLst>
          </p:cNvPr>
          <p:cNvSpPr/>
          <p:nvPr/>
        </p:nvSpPr>
        <p:spPr bwMode="auto">
          <a:xfrm>
            <a:off x="5685705" y="111084"/>
            <a:ext cx="1974950" cy="22616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bg1"/>
                </a:solidFill>
              </a:rPr>
              <a:t>Implementierung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7B7D489B-B75D-4D9B-B643-E0F8963A079C}"/>
              </a:ext>
            </a:extLst>
          </p:cNvPr>
          <p:cNvSpPr/>
          <p:nvPr/>
        </p:nvSpPr>
        <p:spPr bwMode="auto">
          <a:xfrm>
            <a:off x="7593423" y="108733"/>
            <a:ext cx="1149063" cy="237312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bg1"/>
                </a:solidFill>
              </a:rPr>
              <a:t>Fazit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25FCC21-AE8F-4E13-A252-D4AE367E2BD7}"/>
              </a:ext>
            </a:extLst>
          </p:cNvPr>
          <p:cNvSpPr/>
          <p:nvPr/>
        </p:nvSpPr>
        <p:spPr bwMode="auto">
          <a:xfrm>
            <a:off x="8621045" y="0"/>
            <a:ext cx="381761" cy="433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80775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1511</Words>
  <Application>Microsoft Office PowerPoint</Application>
  <PresentationFormat>Breitbild</PresentationFormat>
  <Paragraphs>457</Paragraphs>
  <Slides>24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Calibri</vt:lpstr>
      <vt:lpstr>Fira Code</vt:lpstr>
      <vt:lpstr>Folienmaster_Fächer</vt:lpstr>
      <vt:lpstr>Folienmaster_Form</vt:lpstr>
      <vt:lpstr>Folienmaster_Punkte</vt:lpstr>
      <vt:lpstr>PowerPoint-Präsentation</vt:lpstr>
      <vt:lpstr>Motivation</vt:lpstr>
      <vt:lpstr>Motivation</vt:lpstr>
      <vt:lpstr>Der Palladio Ansatz</vt:lpstr>
      <vt:lpstr>Service Effect Specification</vt:lpstr>
      <vt:lpstr>Ziel des Praktikums</vt:lpstr>
      <vt:lpstr>Aufbau der Ansätze</vt:lpstr>
      <vt:lpstr>MoDisco Version</vt:lpstr>
      <vt:lpstr>JaMoPP Version</vt:lpstr>
      <vt:lpstr>JDT Version</vt:lpstr>
      <vt:lpstr>Schnittstellen</vt:lpstr>
      <vt:lpstr>Vergleich und Abbildung</vt:lpstr>
      <vt:lpstr>Vergleich der Ansätze (MoDisco vs. JaMoPP)</vt:lpstr>
      <vt:lpstr>Vergleich der Ansätze (JaMoPP vs. JDT)</vt:lpstr>
      <vt:lpstr>FluentAPI</vt:lpstr>
      <vt:lpstr>FluentAPI</vt:lpstr>
      <vt:lpstr>FluentAPI</vt:lpstr>
      <vt:lpstr>Demonstration</vt:lpstr>
      <vt:lpstr>Demonstration</vt:lpstr>
      <vt:lpstr>Demonstration</vt:lpstr>
      <vt:lpstr>Überprüfung der Funktionalität</vt:lpstr>
      <vt:lpstr>Fazit</vt:lpstr>
      <vt:lpstr>Ausblick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Lena Knutzen</cp:lastModifiedBy>
  <cp:revision>91</cp:revision>
  <dcterms:created xsi:type="dcterms:W3CDTF">2017-12-07T14:50:50Z</dcterms:created>
  <dcterms:modified xsi:type="dcterms:W3CDTF">2022-09-17T14:03:26Z</dcterms:modified>
</cp:coreProperties>
</file>